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y="10287000" cx="18288000"/>
  <p:notesSz cx="6858000" cy="9144000"/>
  <p:embeddedFontLst>
    <p:embeddedFont>
      <p:font typeface="Proxima Nova"/>
      <p:regular r:id="rId68"/>
      <p:bold r:id="rId69"/>
      <p:italic r:id="rId70"/>
      <p:boldItalic r:id="rId71"/>
    </p:embeddedFont>
    <p:embeddedFont>
      <p:font typeface="Libre Franklin"/>
      <p:regular r:id="rId72"/>
      <p:bold r:id="rId73"/>
      <p:italic r:id="rId74"/>
      <p:boldItalic r:id="rId75"/>
    </p:embeddedFont>
    <p:embeddedFont>
      <p:font typeface="Proxima Nova Extrabold"/>
      <p:bold r:id="rId76"/>
    </p:embeddedFont>
    <p:embeddedFont>
      <p:font typeface="Libre Franklin Medium"/>
      <p:regular r:id="rId77"/>
      <p:bold r:id="rId78"/>
      <p:italic r:id="rId79"/>
      <p:boldItalic r:id="rId80"/>
    </p:embeddedFont>
    <p:embeddedFont>
      <p:font typeface="Helvetica Neue Light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460">
          <p15:clr>
            <a:srgbClr val="9AA0A6"/>
          </p15:clr>
        </p15:guide>
        <p15:guide id="2" orient="horz" pos="938">
          <p15:clr>
            <a:srgbClr val="9AA0A6"/>
          </p15:clr>
        </p15:guide>
        <p15:guide id="3" pos="6021">
          <p15:clr>
            <a:srgbClr val="9AA0A6"/>
          </p15:clr>
        </p15:guide>
        <p15:guide id="4" pos="11255">
          <p15:clr>
            <a:srgbClr val="9AA0A6"/>
          </p15:clr>
        </p15:guide>
        <p15:guide id="5" pos="262">
          <p15:clr>
            <a:srgbClr val="9AA0A6"/>
          </p15:clr>
        </p15:guide>
        <p15:guide id="6" pos="1054">
          <p15:clr>
            <a:srgbClr val="9AA0A6"/>
          </p15:clr>
        </p15:guide>
        <p15:guide id="7" pos="6284">
          <p15:clr>
            <a:srgbClr val="9AA0A6"/>
          </p15:clr>
        </p15:guide>
        <p15:guide id="8" pos="5760">
          <p15:clr>
            <a:srgbClr val="9AA0A6"/>
          </p15:clr>
        </p15:guide>
        <p15:guide id="9" pos="10466">
          <p15:clr>
            <a:srgbClr val="9AA0A6"/>
          </p15:clr>
        </p15:guide>
        <p15:guide id="10" pos="65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F154F2-5257-404E-81BE-552BE532509A}">
  <a:tblStyle styleId="{F8F154F2-5257-404E-81BE-552BE5325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60" orient="horz"/>
        <p:guide pos="938" orient="horz"/>
        <p:guide pos="6021"/>
        <p:guide pos="11255"/>
        <p:guide pos="262"/>
        <p:guide pos="1054"/>
        <p:guide pos="6284"/>
        <p:guide pos="5760"/>
        <p:guide pos="10466"/>
        <p:guide pos="655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Light-boldItalic.fntdata"/><Relationship Id="rId83" Type="http://schemas.openxmlformats.org/officeDocument/2006/relationships/font" Target="fonts/HelveticaNeueLight-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ibreFranklinMedium-boldItalic.fntdata"/><Relationship Id="rId82" Type="http://schemas.openxmlformats.org/officeDocument/2006/relationships/font" Target="fonts/HelveticaNeueLight-bold.fntdata"/><Relationship Id="rId81" Type="http://schemas.openxmlformats.org/officeDocument/2006/relationships/font" Target="fonts/HelveticaNeue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ibreFranklin-bold.fntdata"/><Relationship Id="rId72" Type="http://schemas.openxmlformats.org/officeDocument/2006/relationships/font" Target="fonts/LibreFranklin-regular.fntdata"/><Relationship Id="rId31" Type="http://schemas.openxmlformats.org/officeDocument/2006/relationships/slide" Target="slides/slide24.xml"/><Relationship Id="rId75" Type="http://schemas.openxmlformats.org/officeDocument/2006/relationships/font" Target="fonts/LibreFranklin-boldItalic.fntdata"/><Relationship Id="rId30" Type="http://schemas.openxmlformats.org/officeDocument/2006/relationships/slide" Target="slides/slide23.xml"/><Relationship Id="rId74" Type="http://schemas.openxmlformats.org/officeDocument/2006/relationships/font" Target="fonts/LibreFranklin-italic.fntdata"/><Relationship Id="rId33" Type="http://schemas.openxmlformats.org/officeDocument/2006/relationships/slide" Target="slides/slide26.xml"/><Relationship Id="rId77" Type="http://schemas.openxmlformats.org/officeDocument/2006/relationships/font" Target="fonts/LibreFranklinMedium-regular.fntdata"/><Relationship Id="rId32" Type="http://schemas.openxmlformats.org/officeDocument/2006/relationships/slide" Target="slides/slide25.xml"/><Relationship Id="rId76" Type="http://schemas.openxmlformats.org/officeDocument/2006/relationships/font" Target="fonts/ProximaNovaExtrabold-bold.fntdata"/><Relationship Id="rId35" Type="http://schemas.openxmlformats.org/officeDocument/2006/relationships/slide" Target="slides/slide28.xml"/><Relationship Id="rId79" Type="http://schemas.openxmlformats.org/officeDocument/2006/relationships/font" Target="fonts/LibreFranklinMedium-italic.fntdata"/><Relationship Id="rId34" Type="http://schemas.openxmlformats.org/officeDocument/2006/relationships/slide" Target="slides/slide27.xml"/><Relationship Id="rId78" Type="http://schemas.openxmlformats.org/officeDocument/2006/relationships/font" Target="fonts/LibreFranklinMedium-bold.fntdata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2f4156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b2f4156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d418bd8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d418bd8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d418bd8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d418bd8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b547e644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b547e644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bd329efc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bd329efc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bd329efc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bd329efc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b547e64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b547e64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b547e644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b547e644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d418bd8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d418bd8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b547e64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b547e64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bd329efc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bd329efc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d34fb3d70_4_15:notes"/>
          <p:cNvSpPr/>
          <p:nvPr>
            <p:ph idx="2" type="sldImg"/>
          </p:nvPr>
        </p:nvSpPr>
        <p:spPr>
          <a:xfrm>
            <a:off x="195861" y="695135"/>
            <a:ext cx="6464838" cy="34281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" name="Google Shape;76;g2dd34fb3d70_4_15:notes"/>
          <p:cNvSpPr txBox="1"/>
          <p:nvPr>
            <p:ph idx="1" type="body"/>
          </p:nvPr>
        </p:nvSpPr>
        <p:spPr>
          <a:xfrm>
            <a:off x="685512" y="4343235"/>
            <a:ext cx="5486976" cy="4115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bd329efc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bd329efc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bd329ef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bd329ef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bd329efc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bd329efc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bd329ef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bd329ef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bd329ef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bd329ef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5834a621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5834a621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b547e644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b547e64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bd329efc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bd329efc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5834a621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5834a621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5834a621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5834a621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c8d1f1726_1_10:notes"/>
          <p:cNvSpPr/>
          <p:nvPr>
            <p:ph idx="2" type="sldImg"/>
          </p:nvPr>
        </p:nvSpPr>
        <p:spPr>
          <a:xfrm>
            <a:off x="1003785" y="695135"/>
            <a:ext cx="4848989" cy="34281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" name="Google Shape;82;g2dc8d1f1726_1_10:notes"/>
          <p:cNvSpPr txBox="1"/>
          <p:nvPr>
            <p:ph idx="1" type="body"/>
          </p:nvPr>
        </p:nvSpPr>
        <p:spPr>
          <a:xfrm>
            <a:off x="685512" y="4343235"/>
            <a:ext cx="5486976" cy="4115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5834a621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5834a621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b547e644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b547e644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5834a621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5834a621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5834a621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5834a621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5834a621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5834a621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b547e644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b547e644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bd329efc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bd329efc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bd329efc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bd329efc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b547e64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b547e64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b547e644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b547e644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5834a62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5834a62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c81238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cc81238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418bd8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d418bd8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b547e644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b547e64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b547e644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b547e644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quantity</a:t>
            </a:r>
            <a:r>
              <a:rPr lang="en-GB">
                <a:solidFill>
                  <a:schemeClr val="dk1"/>
                </a:solidFill>
              </a:rPr>
              <a:t>, where one tries to be as informative as one possibly can, and gives as much information as is needed, and no more.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quality</a:t>
            </a:r>
            <a:r>
              <a:rPr lang="en-GB">
                <a:solidFill>
                  <a:schemeClr val="dk1"/>
                </a:solidFill>
              </a:rPr>
              <a:t>, where one tries to be truthful, and does not give information that is false or that is not supported by evidence.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relation</a:t>
            </a:r>
            <a:r>
              <a:rPr lang="en-GB">
                <a:solidFill>
                  <a:schemeClr val="dk1"/>
                </a:solidFill>
              </a:rPr>
              <a:t>, where one tries to be relevant, and says things that are pertinent to the discussion.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manner</a:t>
            </a:r>
            <a:r>
              <a:rPr lang="en-GB">
                <a:solidFill>
                  <a:schemeClr val="dk1"/>
                </a:solidFill>
              </a:rPr>
              <a:t>, when one tries to be as clear, as brief, and as orderly as one can in what one says, and where one avoids obscurity and ambiguity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b547e644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b547e644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d418bd8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cd418bd8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5834a62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5834a62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stuff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d730918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cd730918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d418bd88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cd418bd8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quantity</a:t>
            </a:r>
            <a:r>
              <a:rPr lang="en-GB">
                <a:solidFill>
                  <a:schemeClr val="dk1"/>
                </a:solidFill>
              </a:rPr>
              <a:t>, where one tries to be as informative as one possibly can, and gives as much information as is needed, and no more.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quality</a:t>
            </a:r>
            <a:r>
              <a:rPr lang="en-GB">
                <a:solidFill>
                  <a:schemeClr val="dk1"/>
                </a:solidFill>
              </a:rPr>
              <a:t>, where one tries to be truthful, and does not give information that is false or that is not supported by evidence.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relation</a:t>
            </a:r>
            <a:r>
              <a:rPr lang="en-GB">
                <a:solidFill>
                  <a:schemeClr val="dk1"/>
                </a:solidFill>
              </a:rPr>
              <a:t>, where one tries to be relevant, and says things that are pertinent to the discussion.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manner</a:t>
            </a:r>
            <a:r>
              <a:rPr lang="en-GB">
                <a:solidFill>
                  <a:schemeClr val="dk1"/>
                </a:solidFill>
              </a:rPr>
              <a:t>, when one tries to be as clear, as brief, and as orderly as one can in what one says, and where one avoids obscurity and ambiguity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d730918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d730918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quantity</a:t>
            </a:r>
            <a:r>
              <a:rPr lang="en-GB">
                <a:solidFill>
                  <a:schemeClr val="dk1"/>
                </a:solidFill>
              </a:rPr>
              <a:t>, where one tries to be as informative as one possibly can, and gives as much information as is needed, and no more.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quality</a:t>
            </a:r>
            <a:r>
              <a:rPr lang="en-GB">
                <a:solidFill>
                  <a:schemeClr val="dk1"/>
                </a:solidFill>
              </a:rPr>
              <a:t>, where one tries to be truthful, and does not give information that is false or that is not supported by evidence.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relation</a:t>
            </a:r>
            <a:r>
              <a:rPr lang="en-GB">
                <a:solidFill>
                  <a:schemeClr val="dk1"/>
                </a:solidFill>
              </a:rPr>
              <a:t>, where one tries to be relevant, and says things that are pertinent to the discussion.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manner</a:t>
            </a:r>
            <a:r>
              <a:rPr lang="en-GB">
                <a:solidFill>
                  <a:schemeClr val="dk1"/>
                </a:solidFill>
              </a:rPr>
              <a:t>, when one tries to be as clear, as brief, and as orderly as one can in what one says, and where one avoids obscurity and ambiguity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d418bd8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d418bd8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d730918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d730918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quantity</a:t>
            </a:r>
            <a:r>
              <a:rPr lang="en-GB">
                <a:solidFill>
                  <a:schemeClr val="dk1"/>
                </a:solidFill>
              </a:rPr>
              <a:t>, where one tries to be as informative as one possibly can, and gives as much information as is needed, and no more.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quality</a:t>
            </a:r>
            <a:r>
              <a:rPr lang="en-GB">
                <a:solidFill>
                  <a:schemeClr val="dk1"/>
                </a:solidFill>
              </a:rPr>
              <a:t>, where one tries to be truthful, and does not give information that is false or that is not supported by evidence.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relation</a:t>
            </a:r>
            <a:r>
              <a:rPr lang="en-GB">
                <a:solidFill>
                  <a:schemeClr val="dk1"/>
                </a:solidFill>
              </a:rPr>
              <a:t>, where one tries to be relevant, and says things that are pertinent to the discussion.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The maxim of manner</a:t>
            </a:r>
            <a:r>
              <a:rPr lang="en-GB">
                <a:solidFill>
                  <a:schemeClr val="dk1"/>
                </a:solidFill>
              </a:rPr>
              <a:t>, when one tries to be as clear, as brief, and as orderly as one can in what one says, and where one avoids obscurity and ambiguity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b547e64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b547e64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b547e644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b547e644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b547e644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b547e644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bd329efc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bd329efc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b547e644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b547e644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cb547e644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cb547e64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d34fb3d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dd34fb3d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d34fb3d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d34fb3d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bd329efc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bd329efc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d34fb3d7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d34fb3d7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f5834a621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f5834a621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d34fb3d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d34fb3d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d34fb3d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d34fb3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bd329ef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bd329ef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75" lIns="182875" spcFirstLastPara="1" rIns="182875" wrap="square" tIns="182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6700"/>
          </a:xfrm>
          <a:prstGeom prst="rect">
            <a:avLst/>
          </a:prstGeom>
        </p:spPr>
        <p:txBody>
          <a:bodyPr anchorCtr="0" anchor="b" bIns="182875" lIns="182875" spcFirstLastPara="1" rIns="182875" wrap="square" tIns="182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463550" lvl="0" marL="4572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0" y="409574"/>
            <a:ext cx="16456024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914400" y="2406650"/>
            <a:ext cx="16456024" cy="596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00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2800"/>
              </a:spcBef>
              <a:spcAft>
                <a:spcPts val="0"/>
              </a:spcAft>
              <a:buSzPts val="28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indent="-228600" lvl="5" marL="2743200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0" y="0"/>
            <a:ext cx="6000000" cy="6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0" y="0"/>
            <a:ext cx="6000000" cy="6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13106400" y="9255124"/>
            <a:ext cx="4264024" cy="555624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180000" spcFirstLastPara="1" rIns="180000" wrap="square" tIns="900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371600" y="4260850"/>
            <a:ext cx="15544800" cy="294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2743200" y="7772400"/>
            <a:ext cx="12801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00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93000"/>
              </a:lnSpc>
              <a:spcBef>
                <a:spcPts val="280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3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3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0" y="0"/>
            <a:ext cx="6000000" cy="6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0" y="0"/>
            <a:ext cx="6000000" cy="6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13106400" y="9255124"/>
            <a:ext cx="4264024" cy="555624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180000" spcFirstLastPara="1" rIns="180000" wrap="square" tIns="900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500" cy="683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500" cy="683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700"/>
          </a:xfrm>
          <a:prstGeom prst="rect">
            <a:avLst/>
          </a:prstGeom>
        </p:spPr>
        <p:txBody>
          <a:bodyPr anchorCtr="0" anchor="b" bIns="182875" lIns="182875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3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75" lIns="182875" spcFirstLastPara="1" rIns="182875" wrap="square" tIns="182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5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5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463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roxima Nova"/>
              <a:buChar char="●"/>
              <a:defRPr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○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■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○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■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○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■"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3106400" y="9255124"/>
            <a:ext cx="4264024" cy="555624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180000" spcFirstLastPara="1" rIns="180000" wrap="square" tIns="90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914400" y="409574"/>
            <a:ext cx="16456024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914400" y="2406650"/>
            <a:ext cx="16456024" cy="596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000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280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  <a:defRPr b="0" i="0" sz="4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2.gif"/><Relationship Id="rId5" Type="http://schemas.openxmlformats.org/officeDocument/2006/relationships/image" Target="../media/image13.gif"/><Relationship Id="rId6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Relationship Id="rId4" Type="http://schemas.openxmlformats.org/officeDocument/2006/relationships/image" Target="../media/image2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commons.wikimedia.org/wiki/File:Latin_dictionary.jpg" TargetMode="External"/><Relationship Id="rId4" Type="http://schemas.openxmlformats.org/officeDocument/2006/relationships/hyperlink" Target="https://en.wikipedia.org/wiki/File:Archie_search_engine.png" TargetMode="External"/><Relationship Id="rId9" Type="http://schemas.openxmlformats.org/officeDocument/2006/relationships/hyperlink" Target="https://upload.wikimedia.org/wikipedia/commons/3/37/RAG_schema.svg" TargetMode="External"/><Relationship Id="rId5" Type="http://schemas.openxmlformats.org/officeDocument/2006/relationships/hyperlink" Target="https://commons.wikimedia.org/wiki/File:Donald_Trump_official_portrait.jpg" TargetMode="External"/><Relationship Id="rId6" Type="http://schemas.openxmlformats.org/officeDocument/2006/relationships/hyperlink" Target="https://commons.wikimedia.org/wiki/File:Meta-Logo.png" TargetMode="External"/><Relationship Id="rId7" Type="http://schemas.openxmlformats.org/officeDocument/2006/relationships/hyperlink" Target="https://python.langchain.com/docs/get_started/introduction" TargetMode="External"/><Relationship Id="rId8" Type="http://schemas.openxmlformats.org/officeDocument/2006/relationships/hyperlink" Target="https://commons.wikimedia.org/wiki/File:18-08-25-%C3%85land_RRK6596a.jpg%5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C114D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1679400" y="3430248"/>
            <a:ext cx="14929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LLM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Search Engine Killer?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679400" y="2826325"/>
            <a:ext cx="1492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MAY</a:t>
            </a: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202</a:t>
            </a: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4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15351" y="228600"/>
            <a:ext cx="344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Zbyszko Papierski</a:t>
            </a:r>
            <a:endParaRPr sz="18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75" y="955113"/>
            <a:ext cx="7452650" cy="83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780" y="1250500"/>
            <a:ext cx="10949425" cy="34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99350"/>
            <a:ext cx="8419208" cy="52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4008" y="4899350"/>
            <a:ext cx="8240236" cy="523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790800" y="4001625"/>
            <a:ext cx="7256400" cy="12693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I</a:t>
            </a:r>
            <a:r>
              <a:rPr lang="en-GB"/>
              <a:t>nformation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R</a:t>
            </a:r>
            <a:r>
              <a:rPr lang="en-GB"/>
              <a:t>etrieval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965" y="152400"/>
            <a:ext cx="12740636" cy="10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7150">
            <a:off x="13258746" y="4293904"/>
            <a:ext cx="2423887" cy="228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4679">
            <a:off x="14016273" y="7431816"/>
            <a:ext cx="2138233" cy="32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6008">
            <a:off x="16259615" y="4904639"/>
            <a:ext cx="2146859" cy="129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6156">
            <a:off x="16787162" y="7422422"/>
            <a:ext cx="1774424" cy="1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81016">
            <a:off x="10807797" y="7719986"/>
            <a:ext cx="2070192" cy="9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16769575" y="228603"/>
            <a:ext cx="1097400" cy="4155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1676575" y="1341300"/>
            <a:ext cx="14929200" cy="7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7240">
                <a:solidFill>
                  <a:srgbClr val="FF341A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retrieval</a:t>
            </a:r>
            <a:r>
              <a:rPr b="1" lang="en-GB" sz="724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(IR)[...] is the task of identifying and retrieving [information] that are relevant to an information need. </a:t>
            </a:r>
            <a:endParaRPr b="1" sz="724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11265600" y="9424900"/>
            <a:ext cx="5941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via Wikipedia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7150">
            <a:off x="13258746" y="4293904"/>
            <a:ext cx="2423887" cy="228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4679">
            <a:off x="14016273" y="7431816"/>
            <a:ext cx="2138233" cy="32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6008">
            <a:off x="16259615" y="4904639"/>
            <a:ext cx="2146859" cy="129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6156">
            <a:off x="16787162" y="7422422"/>
            <a:ext cx="1774424" cy="1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81016">
            <a:off x="10807797" y="7719986"/>
            <a:ext cx="2070192" cy="9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16769575" y="228603"/>
            <a:ext cx="1097400" cy="4155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1676575" y="1341300"/>
            <a:ext cx="14929200" cy="7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724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term </a:t>
            </a:r>
            <a:r>
              <a:rPr b="1" lang="en-GB" sz="7240">
                <a:solidFill>
                  <a:srgbClr val="FF341A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need</a:t>
            </a:r>
            <a:r>
              <a:rPr b="1" lang="en-GB" sz="724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[...] desire to locate and obtain information to satisfy a [...] need.</a:t>
            </a:r>
            <a:endParaRPr sz="85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1265600" y="9424900"/>
            <a:ext cx="5941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via Wikipedia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FULL TEXT SEARCH, NICE TO MEET YOU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I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75" y="3754413"/>
            <a:ext cx="152114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0" y="658348"/>
            <a:ext cx="5163025" cy="11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9699575" y="3955466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1,4,6,10,13,15,16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9699575" y="6141823"/>
            <a:ext cx="6197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2,4,5,12,13,16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9699575" y="7235005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2,4,12,13,16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9699575" y="5048646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1,6,12,13,18,19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1350613" y="3955466"/>
            <a:ext cx="3158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bike</a:t>
            </a:r>
            <a:endParaRPr sz="2100"/>
          </a:p>
        </p:txBody>
      </p:sp>
      <p:sp>
        <p:nvSpPr>
          <p:cNvPr id="190" name="Google Shape;190;p32"/>
          <p:cNvSpPr txBox="1"/>
          <p:nvPr/>
        </p:nvSpPr>
        <p:spPr>
          <a:xfrm>
            <a:off x="2154763" y="5048646"/>
            <a:ext cx="2354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winter</a:t>
            </a:r>
            <a:endParaRPr sz="2100"/>
          </a:p>
        </p:txBody>
      </p:sp>
      <p:sp>
        <p:nvSpPr>
          <p:cNvPr id="191" name="Google Shape;191;p32"/>
          <p:cNvSpPr txBox="1"/>
          <p:nvPr/>
        </p:nvSpPr>
        <p:spPr>
          <a:xfrm>
            <a:off x="1957213" y="6141823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cat</a:t>
            </a:r>
            <a:endParaRPr sz="2100"/>
          </a:p>
        </p:txBody>
      </p:sp>
      <p:sp>
        <p:nvSpPr>
          <p:cNvPr id="192" name="Google Shape;192;p32"/>
          <p:cNvSpPr txBox="1"/>
          <p:nvPr/>
        </p:nvSpPr>
        <p:spPr>
          <a:xfrm>
            <a:off x="1957213" y="7235005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</a:rPr>
              <a:t> </a:t>
            </a: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deal</a:t>
            </a:r>
            <a:endParaRPr sz="2100"/>
          </a:p>
        </p:txBody>
      </p:sp>
      <p:cxnSp>
        <p:nvCxnSpPr>
          <p:cNvPr id="193" name="Google Shape;193;p32"/>
          <p:cNvCxnSpPr>
            <a:stCxn id="189" idx="3"/>
            <a:endCxn id="185" idx="1"/>
          </p:cNvCxnSpPr>
          <p:nvPr/>
        </p:nvCxnSpPr>
        <p:spPr>
          <a:xfrm>
            <a:off x="4509013" y="4465766"/>
            <a:ext cx="519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2"/>
          <p:cNvCxnSpPr>
            <a:stCxn id="190" idx="3"/>
            <a:endCxn id="188" idx="1"/>
          </p:cNvCxnSpPr>
          <p:nvPr/>
        </p:nvCxnSpPr>
        <p:spPr>
          <a:xfrm>
            <a:off x="4509163" y="5558946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2"/>
          <p:cNvCxnSpPr>
            <a:stCxn id="191" idx="3"/>
            <a:endCxn id="186" idx="1"/>
          </p:cNvCxnSpPr>
          <p:nvPr/>
        </p:nvCxnSpPr>
        <p:spPr>
          <a:xfrm>
            <a:off x="4509313" y="6652123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2"/>
          <p:cNvCxnSpPr>
            <a:stCxn id="192" idx="3"/>
            <a:endCxn id="187" idx="1"/>
          </p:cNvCxnSpPr>
          <p:nvPr/>
        </p:nvCxnSpPr>
        <p:spPr>
          <a:xfrm>
            <a:off x="4509313" y="7745305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32"/>
          <p:cNvSpPr/>
          <p:nvPr/>
        </p:nvSpPr>
        <p:spPr>
          <a:xfrm>
            <a:off x="6149113" y="40292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7</a:t>
            </a:r>
            <a:endParaRPr sz="2700"/>
          </a:p>
        </p:txBody>
      </p:sp>
      <p:sp>
        <p:nvSpPr>
          <p:cNvPr id="198" name="Google Shape;198;p32"/>
          <p:cNvSpPr/>
          <p:nvPr/>
        </p:nvSpPr>
        <p:spPr>
          <a:xfrm>
            <a:off x="6149113" y="51722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6</a:t>
            </a:r>
            <a:endParaRPr sz="2700"/>
          </a:p>
        </p:txBody>
      </p:sp>
      <p:sp>
        <p:nvSpPr>
          <p:cNvPr id="199" name="Google Shape;199;p32"/>
          <p:cNvSpPr/>
          <p:nvPr/>
        </p:nvSpPr>
        <p:spPr>
          <a:xfrm>
            <a:off x="6149113" y="62009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6</a:t>
            </a:r>
            <a:endParaRPr sz="2700"/>
          </a:p>
        </p:txBody>
      </p:sp>
      <p:sp>
        <p:nvSpPr>
          <p:cNvPr id="200" name="Google Shape;200;p32"/>
          <p:cNvSpPr/>
          <p:nvPr/>
        </p:nvSpPr>
        <p:spPr>
          <a:xfrm>
            <a:off x="6149113" y="73439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5</a:t>
            </a:r>
            <a:endParaRPr sz="2700"/>
          </a:p>
        </p:txBody>
      </p:sp>
      <p:sp>
        <p:nvSpPr>
          <p:cNvPr id="201" name="Google Shape;201;p32"/>
          <p:cNvSpPr txBox="1"/>
          <p:nvPr/>
        </p:nvSpPr>
        <p:spPr>
          <a:xfrm>
            <a:off x="2215513" y="3132050"/>
            <a:ext cx="1924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Tokens</a:t>
            </a:r>
            <a:endParaRPr sz="3600"/>
          </a:p>
        </p:txBody>
      </p:sp>
      <p:sp>
        <p:nvSpPr>
          <p:cNvPr id="202" name="Google Shape;202;p32"/>
          <p:cNvSpPr txBox="1"/>
          <p:nvPr/>
        </p:nvSpPr>
        <p:spPr>
          <a:xfrm>
            <a:off x="5590513" y="3132050"/>
            <a:ext cx="26583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DocFreq</a:t>
            </a:r>
            <a:endParaRPr sz="3600"/>
          </a:p>
        </p:txBody>
      </p:sp>
      <p:sp>
        <p:nvSpPr>
          <p:cNvPr id="203" name="Google Shape;203;p32"/>
          <p:cNvSpPr txBox="1"/>
          <p:nvPr/>
        </p:nvSpPr>
        <p:spPr>
          <a:xfrm>
            <a:off x="10489438" y="3132050"/>
            <a:ext cx="3797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PostingsList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/>
        </p:nvSpPr>
        <p:spPr>
          <a:xfrm>
            <a:off x="2083200" y="4589400"/>
            <a:ext cx="1412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Riding a bike in the middle of the winter</a:t>
            </a:r>
            <a:endParaRPr sz="6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2083200" y="4589400"/>
            <a:ext cx="1412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ride, bike, middle, winter</a:t>
            </a:r>
            <a:endParaRPr sz="6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914400" y="1974850"/>
            <a:ext cx="16459200" cy="5616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7600" lIns="57600" spcFirstLastPara="1" rIns="57600" wrap="square" tIns="5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bre Franklin"/>
              <a:buNone/>
            </a:pPr>
            <a:r>
              <a:rPr lang="en-GB" sz="9600">
                <a:latin typeface="Libre Franklin"/>
                <a:ea typeface="Libre Franklin"/>
                <a:cs typeface="Libre Franklin"/>
                <a:sym typeface="Libre Franklin"/>
              </a:rPr>
              <a:t>https://sli.do/geecon</a:t>
            </a:r>
            <a:endParaRPr sz="9600"/>
          </a:p>
        </p:txBody>
      </p:sp>
      <p:sp>
        <p:nvSpPr>
          <p:cNvPr id="79" name="Google Shape;79;p17"/>
          <p:cNvSpPr txBox="1"/>
          <p:nvPr/>
        </p:nvSpPr>
        <p:spPr>
          <a:xfrm>
            <a:off x="4679950" y="9559924"/>
            <a:ext cx="10080624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00" spcFirstLastPara="1" rIns="91400" wrap="square" tIns="9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Franklin"/>
              <a:buNone/>
            </a:pPr>
            <a:r>
              <a:rPr b="0" i="0" lang="en-GB" sz="240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Speaker’s Name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1289700" y="3674775"/>
            <a:ext cx="3448500" cy="2364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Proxima Nova"/>
                <a:ea typeface="Proxima Nova"/>
                <a:cs typeface="Proxima Nova"/>
                <a:sym typeface="Proxima Nova"/>
              </a:rPr>
              <a:t>docId:20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Proxima Nova"/>
                <a:ea typeface="Proxima Nova"/>
                <a:cs typeface="Proxima Nova"/>
                <a:sym typeface="Proxima Nova"/>
              </a:rPr>
              <a:t>ride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Proxima Nova"/>
                <a:ea typeface="Proxima Nova"/>
                <a:cs typeface="Proxima Nova"/>
                <a:sym typeface="Proxima Nova"/>
              </a:rPr>
              <a:t>bike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Proxima Nova"/>
                <a:ea typeface="Proxima Nova"/>
                <a:cs typeface="Proxima Nova"/>
                <a:sym typeface="Proxima Nova"/>
              </a:rPr>
              <a:t>middle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Proxima Nova"/>
                <a:ea typeface="Proxima Nova"/>
                <a:cs typeface="Proxima Nova"/>
                <a:sym typeface="Proxima Nova"/>
              </a:rPr>
              <a:t>winter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4716025" y="4427900"/>
            <a:ext cx="7509300" cy="10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11908000" y="3812900"/>
            <a:ext cx="3204300" cy="2261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Inverted Index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0" y="658348"/>
            <a:ext cx="5163025" cy="11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9699575" y="3955466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1,4,6,10,13,15,16,20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9699575" y="6141823"/>
            <a:ext cx="6197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2,4,5,12,13,16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9699575" y="7235005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2,4,12,13,16,20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9699575" y="5048646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1,6,12,13,18,19,20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1350613" y="3955466"/>
            <a:ext cx="3158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bike</a:t>
            </a:r>
            <a:endParaRPr sz="2100"/>
          </a:p>
        </p:txBody>
      </p:sp>
      <p:sp>
        <p:nvSpPr>
          <p:cNvPr id="231" name="Google Shape;231;p36"/>
          <p:cNvSpPr txBox="1"/>
          <p:nvPr/>
        </p:nvSpPr>
        <p:spPr>
          <a:xfrm>
            <a:off x="2154763" y="5048646"/>
            <a:ext cx="2354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winter</a:t>
            </a:r>
            <a:endParaRPr sz="2100"/>
          </a:p>
        </p:txBody>
      </p:sp>
      <p:sp>
        <p:nvSpPr>
          <p:cNvPr id="232" name="Google Shape;232;p36"/>
          <p:cNvSpPr txBox="1"/>
          <p:nvPr/>
        </p:nvSpPr>
        <p:spPr>
          <a:xfrm>
            <a:off x="1957213" y="6141823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cat</a:t>
            </a:r>
            <a:endParaRPr sz="2100"/>
          </a:p>
        </p:txBody>
      </p:sp>
      <p:sp>
        <p:nvSpPr>
          <p:cNvPr id="233" name="Google Shape;233;p36"/>
          <p:cNvSpPr txBox="1"/>
          <p:nvPr/>
        </p:nvSpPr>
        <p:spPr>
          <a:xfrm>
            <a:off x="1957213" y="7235005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</a:rPr>
              <a:t> </a:t>
            </a: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ride</a:t>
            </a:r>
            <a:endParaRPr sz="2100"/>
          </a:p>
        </p:txBody>
      </p:sp>
      <p:cxnSp>
        <p:nvCxnSpPr>
          <p:cNvPr id="234" name="Google Shape;234;p36"/>
          <p:cNvCxnSpPr>
            <a:stCxn id="230" idx="3"/>
            <a:endCxn id="226" idx="1"/>
          </p:cNvCxnSpPr>
          <p:nvPr/>
        </p:nvCxnSpPr>
        <p:spPr>
          <a:xfrm>
            <a:off x="4509013" y="4465766"/>
            <a:ext cx="519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6"/>
          <p:cNvCxnSpPr>
            <a:stCxn id="231" idx="3"/>
            <a:endCxn id="229" idx="1"/>
          </p:cNvCxnSpPr>
          <p:nvPr/>
        </p:nvCxnSpPr>
        <p:spPr>
          <a:xfrm>
            <a:off x="4509163" y="5558946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6"/>
          <p:cNvCxnSpPr>
            <a:stCxn id="232" idx="3"/>
            <a:endCxn id="227" idx="1"/>
          </p:cNvCxnSpPr>
          <p:nvPr/>
        </p:nvCxnSpPr>
        <p:spPr>
          <a:xfrm>
            <a:off x="4509313" y="6652123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6"/>
          <p:cNvCxnSpPr>
            <a:stCxn id="233" idx="3"/>
            <a:endCxn id="228" idx="1"/>
          </p:cNvCxnSpPr>
          <p:nvPr/>
        </p:nvCxnSpPr>
        <p:spPr>
          <a:xfrm>
            <a:off x="4509313" y="7745305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6"/>
          <p:cNvSpPr/>
          <p:nvPr/>
        </p:nvSpPr>
        <p:spPr>
          <a:xfrm>
            <a:off x="6149113" y="40292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8</a:t>
            </a:r>
            <a:endParaRPr sz="2700"/>
          </a:p>
        </p:txBody>
      </p:sp>
      <p:sp>
        <p:nvSpPr>
          <p:cNvPr id="239" name="Google Shape;239;p36"/>
          <p:cNvSpPr/>
          <p:nvPr/>
        </p:nvSpPr>
        <p:spPr>
          <a:xfrm>
            <a:off x="6149113" y="51722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7</a:t>
            </a:r>
            <a:endParaRPr sz="2700"/>
          </a:p>
        </p:txBody>
      </p:sp>
      <p:sp>
        <p:nvSpPr>
          <p:cNvPr id="240" name="Google Shape;240;p36"/>
          <p:cNvSpPr/>
          <p:nvPr/>
        </p:nvSpPr>
        <p:spPr>
          <a:xfrm>
            <a:off x="6149113" y="62009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6</a:t>
            </a:r>
            <a:endParaRPr sz="2700"/>
          </a:p>
        </p:txBody>
      </p:sp>
      <p:sp>
        <p:nvSpPr>
          <p:cNvPr id="241" name="Google Shape;241;p36"/>
          <p:cNvSpPr/>
          <p:nvPr/>
        </p:nvSpPr>
        <p:spPr>
          <a:xfrm>
            <a:off x="6149113" y="73439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6</a:t>
            </a:r>
            <a:endParaRPr sz="2700"/>
          </a:p>
        </p:txBody>
      </p:sp>
      <p:sp>
        <p:nvSpPr>
          <p:cNvPr id="242" name="Google Shape;242;p36"/>
          <p:cNvSpPr txBox="1"/>
          <p:nvPr/>
        </p:nvSpPr>
        <p:spPr>
          <a:xfrm>
            <a:off x="2215513" y="3132050"/>
            <a:ext cx="1924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Tokens</a:t>
            </a:r>
            <a:endParaRPr sz="3600"/>
          </a:p>
        </p:txBody>
      </p:sp>
      <p:sp>
        <p:nvSpPr>
          <p:cNvPr id="243" name="Google Shape;243;p36"/>
          <p:cNvSpPr txBox="1"/>
          <p:nvPr/>
        </p:nvSpPr>
        <p:spPr>
          <a:xfrm>
            <a:off x="5590513" y="3132050"/>
            <a:ext cx="26583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DocFreq</a:t>
            </a:r>
            <a:endParaRPr sz="3600"/>
          </a:p>
        </p:txBody>
      </p:sp>
      <p:sp>
        <p:nvSpPr>
          <p:cNvPr id="244" name="Google Shape;244;p36"/>
          <p:cNvSpPr txBox="1"/>
          <p:nvPr/>
        </p:nvSpPr>
        <p:spPr>
          <a:xfrm>
            <a:off x="10489438" y="3132050"/>
            <a:ext cx="3797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PostingsList</a:t>
            </a:r>
            <a:endParaRPr sz="3600"/>
          </a:p>
        </p:txBody>
      </p:sp>
      <p:sp>
        <p:nvSpPr>
          <p:cNvPr id="245" name="Google Shape;245;p36"/>
          <p:cNvSpPr txBox="1"/>
          <p:nvPr/>
        </p:nvSpPr>
        <p:spPr>
          <a:xfrm>
            <a:off x="9699575" y="8301805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1957213" y="8301805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</a:rPr>
              <a:t> </a:t>
            </a: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middle</a:t>
            </a:r>
            <a:endParaRPr sz="2100"/>
          </a:p>
        </p:txBody>
      </p:sp>
      <p:cxnSp>
        <p:nvCxnSpPr>
          <p:cNvPr id="247" name="Google Shape;247;p36"/>
          <p:cNvCxnSpPr/>
          <p:nvPr/>
        </p:nvCxnSpPr>
        <p:spPr>
          <a:xfrm>
            <a:off x="4433113" y="8888305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6"/>
          <p:cNvSpPr/>
          <p:nvPr/>
        </p:nvSpPr>
        <p:spPr>
          <a:xfrm>
            <a:off x="6149113" y="84107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1</a:t>
            </a:r>
            <a:endParaRPr sz="2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3014325" y="4867000"/>
            <a:ext cx="10676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Query:</a:t>
            </a:r>
            <a:endParaRPr sz="5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bike, ride, middle, january</a:t>
            </a:r>
            <a:endParaRPr sz="5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0" y="658348"/>
            <a:ext cx="5163025" cy="11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9699575" y="3955466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1,4,6,10,13,15,16,20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9699575" y="6141823"/>
            <a:ext cx="6197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2,4,5,12,13,16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9699575" y="7235005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2,4,12,13,16,20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9699575" y="5048646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1,6,12,13,18,19,20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350613" y="3955466"/>
            <a:ext cx="3158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341A"/>
                </a:solidFill>
                <a:highlight>
                  <a:srgbClr val="000000"/>
                </a:highlight>
              </a:rPr>
              <a:t>bike</a:t>
            </a:r>
            <a:endParaRPr sz="2100">
              <a:solidFill>
                <a:srgbClr val="FF341A"/>
              </a:solidFill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2154763" y="5048646"/>
            <a:ext cx="23544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winter</a:t>
            </a:r>
            <a:endParaRPr sz="2100"/>
          </a:p>
        </p:txBody>
      </p:sp>
      <p:sp>
        <p:nvSpPr>
          <p:cNvPr id="265" name="Google Shape;265;p38"/>
          <p:cNvSpPr txBox="1"/>
          <p:nvPr/>
        </p:nvSpPr>
        <p:spPr>
          <a:xfrm>
            <a:off x="1957213" y="6141823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  <a:highlight>
                  <a:srgbClr val="000000"/>
                </a:highlight>
              </a:rPr>
              <a:t>cat</a:t>
            </a:r>
            <a:endParaRPr sz="2100"/>
          </a:p>
        </p:txBody>
      </p:sp>
      <p:sp>
        <p:nvSpPr>
          <p:cNvPr id="266" name="Google Shape;266;p38"/>
          <p:cNvSpPr txBox="1"/>
          <p:nvPr/>
        </p:nvSpPr>
        <p:spPr>
          <a:xfrm>
            <a:off x="1957213" y="7235005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</a:rPr>
              <a:t> </a:t>
            </a:r>
            <a:r>
              <a:rPr lang="en-GB" sz="5400">
                <a:solidFill>
                  <a:srgbClr val="FF341A"/>
                </a:solidFill>
                <a:highlight>
                  <a:srgbClr val="000000"/>
                </a:highlight>
              </a:rPr>
              <a:t>ride</a:t>
            </a:r>
            <a:endParaRPr sz="2100">
              <a:solidFill>
                <a:srgbClr val="FF341A"/>
              </a:solidFill>
            </a:endParaRPr>
          </a:p>
        </p:txBody>
      </p:sp>
      <p:cxnSp>
        <p:nvCxnSpPr>
          <p:cNvPr id="267" name="Google Shape;267;p38"/>
          <p:cNvCxnSpPr>
            <a:stCxn id="263" idx="3"/>
            <a:endCxn id="259" idx="1"/>
          </p:cNvCxnSpPr>
          <p:nvPr/>
        </p:nvCxnSpPr>
        <p:spPr>
          <a:xfrm>
            <a:off x="4509013" y="4465766"/>
            <a:ext cx="519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8"/>
          <p:cNvCxnSpPr>
            <a:stCxn id="264" idx="3"/>
            <a:endCxn id="262" idx="1"/>
          </p:cNvCxnSpPr>
          <p:nvPr/>
        </p:nvCxnSpPr>
        <p:spPr>
          <a:xfrm>
            <a:off x="4509163" y="5558946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8"/>
          <p:cNvCxnSpPr>
            <a:stCxn id="265" idx="3"/>
            <a:endCxn id="260" idx="1"/>
          </p:cNvCxnSpPr>
          <p:nvPr/>
        </p:nvCxnSpPr>
        <p:spPr>
          <a:xfrm>
            <a:off x="4509313" y="6652123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8"/>
          <p:cNvCxnSpPr>
            <a:stCxn id="266" idx="3"/>
            <a:endCxn id="261" idx="1"/>
          </p:cNvCxnSpPr>
          <p:nvPr/>
        </p:nvCxnSpPr>
        <p:spPr>
          <a:xfrm>
            <a:off x="4509313" y="7745305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8"/>
          <p:cNvSpPr/>
          <p:nvPr/>
        </p:nvSpPr>
        <p:spPr>
          <a:xfrm>
            <a:off x="6149113" y="40292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8</a:t>
            </a:r>
            <a:endParaRPr sz="2700"/>
          </a:p>
        </p:txBody>
      </p:sp>
      <p:sp>
        <p:nvSpPr>
          <p:cNvPr id="272" name="Google Shape;272;p38"/>
          <p:cNvSpPr/>
          <p:nvPr/>
        </p:nvSpPr>
        <p:spPr>
          <a:xfrm>
            <a:off x="6149113" y="51722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7</a:t>
            </a:r>
            <a:endParaRPr sz="2700"/>
          </a:p>
        </p:txBody>
      </p:sp>
      <p:sp>
        <p:nvSpPr>
          <p:cNvPr id="273" name="Google Shape;273;p38"/>
          <p:cNvSpPr/>
          <p:nvPr/>
        </p:nvSpPr>
        <p:spPr>
          <a:xfrm>
            <a:off x="6149113" y="62009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6</a:t>
            </a:r>
            <a:endParaRPr sz="2700"/>
          </a:p>
        </p:txBody>
      </p:sp>
      <p:sp>
        <p:nvSpPr>
          <p:cNvPr id="274" name="Google Shape;274;p38"/>
          <p:cNvSpPr/>
          <p:nvPr/>
        </p:nvSpPr>
        <p:spPr>
          <a:xfrm>
            <a:off x="6149113" y="73439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6</a:t>
            </a:r>
            <a:endParaRPr sz="2700"/>
          </a:p>
        </p:txBody>
      </p:sp>
      <p:sp>
        <p:nvSpPr>
          <p:cNvPr id="275" name="Google Shape;275;p38"/>
          <p:cNvSpPr txBox="1"/>
          <p:nvPr/>
        </p:nvSpPr>
        <p:spPr>
          <a:xfrm>
            <a:off x="2215513" y="3132050"/>
            <a:ext cx="1924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Tokens</a:t>
            </a:r>
            <a:endParaRPr sz="3600"/>
          </a:p>
        </p:txBody>
      </p:sp>
      <p:sp>
        <p:nvSpPr>
          <p:cNvPr id="276" name="Google Shape;276;p38"/>
          <p:cNvSpPr txBox="1"/>
          <p:nvPr/>
        </p:nvSpPr>
        <p:spPr>
          <a:xfrm>
            <a:off x="5590513" y="3132050"/>
            <a:ext cx="26583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DocFreq</a:t>
            </a:r>
            <a:endParaRPr sz="3600"/>
          </a:p>
        </p:txBody>
      </p:sp>
      <p:sp>
        <p:nvSpPr>
          <p:cNvPr id="277" name="Google Shape;277;p38"/>
          <p:cNvSpPr txBox="1"/>
          <p:nvPr/>
        </p:nvSpPr>
        <p:spPr>
          <a:xfrm>
            <a:off x="10489438" y="3132050"/>
            <a:ext cx="37977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PostingsList</a:t>
            </a:r>
            <a:endParaRPr sz="3600"/>
          </a:p>
        </p:txBody>
      </p:sp>
      <p:sp>
        <p:nvSpPr>
          <p:cNvPr id="278" name="Google Shape;278;p38"/>
          <p:cNvSpPr txBox="1"/>
          <p:nvPr/>
        </p:nvSpPr>
        <p:spPr>
          <a:xfrm>
            <a:off x="9699575" y="8301805"/>
            <a:ext cx="8748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20</a:t>
            </a:r>
            <a:endParaRPr sz="5400">
              <a:highlight>
                <a:srgbClr val="FF0000"/>
              </a:highlight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1957213" y="8301805"/>
            <a:ext cx="2552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5400">
                <a:solidFill>
                  <a:srgbClr val="FFFFFF"/>
                </a:solidFill>
              </a:rPr>
              <a:t> </a:t>
            </a:r>
            <a:r>
              <a:rPr lang="en-GB" sz="5400">
                <a:solidFill>
                  <a:srgbClr val="FF341A"/>
                </a:solidFill>
                <a:highlight>
                  <a:srgbClr val="000000"/>
                </a:highlight>
              </a:rPr>
              <a:t>middle</a:t>
            </a:r>
            <a:endParaRPr sz="2100">
              <a:solidFill>
                <a:srgbClr val="FF341A"/>
              </a:solidFill>
            </a:endParaRPr>
          </a:p>
        </p:txBody>
      </p:sp>
      <p:cxnSp>
        <p:nvCxnSpPr>
          <p:cNvPr id="280" name="Google Shape;280;p38"/>
          <p:cNvCxnSpPr/>
          <p:nvPr/>
        </p:nvCxnSpPr>
        <p:spPr>
          <a:xfrm>
            <a:off x="4433113" y="8888305"/>
            <a:ext cx="519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8"/>
          <p:cNvSpPr/>
          <p:nvPr/>
        </p:nvSpPr>
        <p:spPr>
          <a:xfrm>
            <a:off x="6149113" y="8410775"/>
            <a:ext cx="873000" cy="87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1</a:t>
            </a:r>
            <a:endParaRPr sz="2700"/>
          </a:p>
        </p:txBody>
      </p:sp>
      <p:sp>
        <p:nvSpPr>
          <p:cNvPr id="282" name="Google Shape;282;p38"/>
          <p:cNvSpPr txBox="1"/>
          <p:nvPr/>
        </p:nvSpPr>
        <p:spPr>
          <a:xfrm>
            <a:off x="5937900" y="555625"/>
            <a:ext cx="10676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Query:</a:t>
            </a:r>
            <a:endParaRPr sz="5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bike, ride, middle, january</a:t>
            </a:r>
            <a:endParaRPr sz="5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/>
        </p:nvSpPr>
        <p:spPr>
          <a:xfrm>
            <a:off x="3014325" y="4867000"/>
            <a:ext cx="10676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Query</a:t>
            </a:r>
            <a:endParaRPr sz="5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bikes are good for riding in the middle of a forest in summer?</a:t>
            </a:r>
            <a:endParaRPr sz="5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623400" y="3659375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40"/>
              <a:t>How to capture a semantic meaning of the query and the documents?</a:t>
            </a:r>
            <a:endParaRPr sz="72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“FIRST” MACHINE LEARNING REVOLUTION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II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F0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16769575" y="228603"/>
            <a:ext cx="1097400" cy="4155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623400" y="36697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B</a:t>
            </a:r>
            <a:r>
              <a:rPr lang="en-GB" sz="5040"/>
              <a:t>idirectional</a:t>
            </a:r>
            <a:endParaRPr sz="5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E</a:t>
            </a:r>
            <a:r>
              <a:rPr lang="en-GB" sz="5040"/>
              <a:t>ncoder</a:t>
            </a:r>
            <a:endParaRPr sz="5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R</a:t>
            </a:r>
            <a:r>
              <a:rPr lang="en-GB" sz="5040"/>
              <a:t>epresentations from</a:t>
            </a:r>
            <a:endParaRPr sz="5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T</a:t>
            </a:r>
            <a:r>
              <a:rPr lang="en-GB" sz="5040"/>
              <a:t>ransformers</a:t>
            </a:r>
            <a:endParaRPr sz="5040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675" y="1705550"/>
            <a:ext cx="121920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623400" y="29474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M</a:t>
            </a:r>
            <a:r>
              <a:rPr lang="en-GB" sz="5000"/>
              <a:t>asked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L</a:t>
            </a:r>
            <a:r>
              <a:rPr lang="en-GB" sz="5000"/>
              <a:t>anguage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M</a:t>
            </a:r>
            <a:r>
              <a:rPr lang="en-GB" sz="5000"/>
              <a:t>odeling</a:t>
            </a:r>
            <a:endParaRPr sz="5040"/>
          </a:p>
        </p:txBody>
      </p:sp>
      <p:sp>
        <p:nvSpPr>
          <p:cNvPr id="312" name="Google Shape;312;p43"/>
          <p:cNvSpPr txBox="1"/>
          <p:nvPr/>
        </p:nvSpPr>
        <p:spPr>
          <a:xfrm>
            <a:off x="14572800" y="9871500"/>
            <a:ext cx="37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Chcecie coś z Avonu?</a:t>
            </a:r>
            <a:endParaRPr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623400" y="29474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M</a:t>
            </a:r>
            <a:r>
              <a:rPr lang="en-GB" sz="5000"/>
              <a:t>asked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L</a:t>
            </a:r>
            <a:r>
              <a:rPr lang="en-GB" sz="5000"/>
              <a:t>anguage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M</a:t>
            </a:r>
            <a:r>
              <a:rPr lang="en-GB" sz="5000"/>
              <a:t>odeling</a:t>
            </a:r>
            <a:endParaRPr sz="5040"/>
          </a:p>
        </p:txBody>
      </p:sp>
      <p:sp>
        <p:nvSpPr>
          <p:cNvPr id="318" name="Google Shape;318;p44"/>
          <p:cNvSpPr txBox="1"/>
          <p:nvPr/>
        </p:nvSpPr>
        <p:spPr>
          <a:xfrm>
            <a:off x="7993550" y="2776275"/>
            <a:ext cx="10354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ride a [MASKED] in the middle of winter?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14572800" y="9871500"/>
            <a:ext cx="37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Chcecie coś z Avonu?</a:t>
            </a:r>
            <a:endParaRPr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5759450" y="1254124"/>
            <a:ext cx="12528550" cy="38449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Libre Franklin Medium"/>
              <a:buNone/>
            </a:pPr>
            <a:r>
              <a:rPr lang="en-GB" sz="120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LLM—Search Engine Killer?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5759450" y="6584950"/>
            <a:ext cx="12528550" cy="94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ibre Franklin"/>
              <a:buNone/>
            </a:pPr>
            <a:r>
              <a:rPr lang="en-GB" sz="52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Zbyszko Papierski</a:t>
            </a:r>
            <a:endParaRPr/>
          </a:p>
        </p:txBody>
      </p:sp>
      <p:cxnSp>
        <p:nvCxnSpPr>
          <p:cNvPr id="86" name="Google Shape;86;p18"/>
          <p:cNvCxnSpPr/>
          <p:nvPr/>
        </p:nvCxnSpPr>
        <p:spPr>
          <a:xfrm>
            <a:off x="8928100" y="5905500"/>
            <a:ext cx="6191250" cy="3174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7" name="Google Shape;87;p18"/>
          <p:cNvSpPr/>
          <p:nvPr/>
        </p:nvSpPr>
        <p:spPr>
          <a:xfrm>
            <a:off x="5400674" y="9471024"/>
            <a:ext cx="10080624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623400" y="29474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N</a:t>
            </a:r>
            <a:r>
              <a:rPr lang="en-GB" sz="5000"/>
              <a:t>ext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S</a:t>
            </a:r>
            <a:r>
              <a:rPr lang="en-GB" sz="5000"/>
              <a:t>entence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P</a:t>
            </a:r>
            <a:r>
              <a:rPr lang="en-GB" sz="5000"/>
              <a:t>rediction</a:t>
            </a:r>
            <a:endParaRPr sz="5040"/>
          </a:p>
        </p:txBody>
      </p:sp>
      <p:sp>
        <p:nvSpPr>
          <p:cNvPr id="325" name="Google Shape;325;p45"/>
          <p:cNvSpPr txBox="1"/>
          <p:nvPr/>
        </p:nvSpPr>
        <p:spPr>
          <a:xfrm>
            <a:off x="5458675" y="2736050"/>
            <a:ext cx="103542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24A865"/>
                </a:solidFill>
                <a:latin typeface="Proxima Nova"/>
                <a:ea typeface="Proxima Nova"/>
                <a:cs typeface="Proxima Nova"/>
                <a:sym typeface="Proxima Nova"/>
              </a:rPr>
              <a:t>Riding a bike in winter requires preparation. Your first step should be to make sure your tires are at least 4 inch wide. </a:t>
            </a: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b="1"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700">
                <a:solidFill>
                  <a:srgbClr val="FF341A"/>
                </a:solidFill>
                <a:latin typeface="Proxima Nova"/>
                <a:ea typeface="Proxima Nova"/>
                <a:cs typeface="Proxima Nova"/>
                <a:sym typeface="Proxima Nova"/>
              </a:rPr>
              <a:t>Riding a bike in winter requires preparation. Downtown kebabs are a blast!</a:t>
            </a:r>
            <a:endParaRPr sz="3700">
              <a:solidFill>
                <a:srgbClr val="FF34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/>
        </p:nvSpPr>
        <p:spPr>
          <a:xfrm>
            <a:off x="403550" y="19179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bikes are good for winter riding?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/>
        </p:nvSpPr>
        <p:spPr>
          <a:xfrm>
            <a:off x="403550" y="19179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bikes are good for winter riding?</a:t>
            </a:r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479750" y="30609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“w</a:t>
            </a: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hat”, “bikes”, “are”, “good”, “for”, “winter”, “riding”,”?”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/>
        </p:nvSpPr>
        <p:spPr>
          <a:xfrm>
            <a:off x="403550" y="19179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bikes are good for winter riding?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479750" y="30609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“what”, “bikes”, “are”, “good”, “for”, “winter”, “riding”,”?”</a:t>
            </a: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591925" y="45679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[CLS],20</a:t>
            </a: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4123, 211, 8272, 23422, 1231, 14323,44553, [PAD]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/>
        </p:nvSpPr>
        <p:spPr>
          <a:xfrm>
            <a:off x="1775150" y="6987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bikes are good for winter riding?</a:t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1851350" y="184172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“what”, “bikes”, “are”, “good”, “for”, “winter”, “riding”,”?”</a:t>
            </a:r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2285900" y="2899488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[CLS], </a:t>
            </a: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20, 4123, 211, 8272, 23422, 1231, 14323,44553, [PAD]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1385350" y="8942475"/>
            <a:ext cx="1376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[0.22,0.1,-0.3…] </a:t>
            </a:r>
            <a:endParaRPr/>
          </a:p>
        </p:txBody>
      </p:sp>
      <p:sp>
        <p:nvSpPr>
          <p:cNvPr id="352" name="Google Shape;352;p49"/>
          <p:cNvSpPr txBox="1"/>
          <p:nvPr/>
        </p:nvSpPr>
        <p:spPr>
          <a:xfrm rot="5400000">
            <a:off x="757860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[0.1,-0.2,0.23...]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49"/>
          <p:cNvSpPr txBox="1"/>
          <p:nvPr/>
        </p:nvSpPr>
        <p:spPr>
          <a:xfrm rot="5400000">
            <a:off x="5736798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[0.15,-0.2,0.11...]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49"/>
          <p:cNvSpPr txBox="1"/>
          <p:nvPr/>
        </p:nvSpPr>
        <p:spPr>
          <a:xfrm rot="5400000">
            <a:off x="-486875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[0.22,-0.2,0.45...]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 rot="5400000">
            <a:off x="2002594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[0.65,-0.2,0.32...]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 rot="5400000">
            <a:off x="3247329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[0.26,-0.2,0.25...]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 rot="5400000">
            <a:off x="4492064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[-0.22,-0.2,0.13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 rot="5400000">
            <a:off x="6981533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[0.98,0.2,0.45...]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 rot="5400000">
            <a:off x="8226268" y="7637600"/>
            <a:ext cx="844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[0.1,-0.2,0.2...]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1905000" y="7971700"/>
            <a:ext cx="12910200" cy="5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Pooling Layer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3824650" y="7561375"/>
            <a:ext cx="8924100" cy="2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3698625" y="8513800"/>
            <a:ext cx="8924100" cy="2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623400" y="34517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similarity</a:t>
            </a:r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25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title"/>
          </p:nvPr>
        </p:nvSpPr>
        <p:spPr>
          <a:xfrm>
            <a:off x="623400" y="3451750"/>
            <a:ext cx="35925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similarity</a:t>
            </a:r>
            <a:endParaRPr/>
          </a:p>
        </p:txBody>
      </p:sp>
      <p:sp>
        <p:nvSpPr>
          <p:cNvPr id="374" name="Google Shape;374;p51"/>
          <p:cNvSpPr/>
          <p:nvPr/>
        </p:nvSpPr>
        <p:spPr>
          <a:xfrm>
            <a:off x="5961900" y="1626875"/>
            <a:ext cx="2509800" cy="7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Proxima Nova"/>
                <a:ea typeface="Proxima Nova"/>
                <a:cs typeface="Proxima Nova"/>
                <a:sym typeface="Proxima Nova"/>
              </a:rPr>
              <a:t>Woman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0471600" y="1193975"/>
            <a:ext cx="2509800" cy="7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Proxima Nova"/>
                <a:ea typeface="Proxima Nova"/>
                <a:cs typeface="Proxima Nova"/>
                <a:sym typeface="Proxima Nova"/>
              </a:rPr>
              <a:t>Man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51"/>
          <p:cNvCxnSpPr>
            <a:stCxn id="374" idx="6"/>
            <a:endCxn id="375" idx="2"/>
          </p:cNvCxnSpPr>
          <p:nvPr/>
        </p:nvCxnSpPr>
        <p:spPr>
          <a:xfrm flipH="1" rot="10800000">
            <a:off x="8471700" y="1590725"/>
            <a:ext cx="1999800" cy="4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77" name="Google Shape;377;p51"/>
          <p:cNvSpPr/>
          <p:nvPr/>
        </p:nvSpPr>
        <p:spPr>
          <a:xfrm>
            <a:off x="7711425" y="5422975"/>
            <a:ext cx="2509800" cy="7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Proxima Nova"/>
                <a:ea typeface="Proxima Nova"/>
                <a:cs typeface="Proxima Nova"/>
                <a:sym typeface="Proxima Nova"/>
              </a:rPr>
              <a:t>Queen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12221125" y="4990075"/>
            <a:ext cx="2509800" cy="7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Proxima Nova"/>
                <a:ea typeface="Proxima Nova"/>
                <a:cs typeface="Proxima Nova"/>
                <a:sym typeface="Proxima Nova"/>
              </a:rPr>
              <a:t>King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9" name="Google Shape;379;p51"/>
          <p:cNvCxnSpPr>
            <a:stCxn id="377" idx="6"/>
            <a:endCxn id="378" idx="2"/>
          </p:cNvCxnSpPr>
          <p:nvPr/>
        </p:nvCxnSpPr>
        <p:spPr>
          <a:xfrm flipH="1" rot="10800000">
            <a:off x="10221225" y="5386825"/>
            <a:ext cx="1999800" cy="4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/>
        </p:nvSpPr>
        <p:spPr>
          <a:xfrm>
            <a:off x="4496700" y="3623400"/>
            <a:ext cx="9294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</a:t>
            </a:r>
            <a:endParaRPr sz="5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sz="5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SYNTHESIZE</a:t>
            </a:r>
            <a:endParaRPr sz="5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3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SECOND</a:t>
            </a: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MACHINE LEARNING REVOLUTION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III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623400" y="33284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Generative</a:t>
            </a:r>
            <a:endParaRPr sz="8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L</a:t>
            </a:r>
            <a:r>
              <a:rPr lang="en-GB"/>
              <a:t>arge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L</a:t>
            </a:r>
            <a:r>
              <a:rPr lang="en-GB"/>
              <a:t>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M</a:t>
            </a:r>
            <a:r>
              <a:rPr lang="en-GB"/>
              <a:t>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AF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6769575" y="228603"/>
            <a:ext cx="1097400" cy="4155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31611" l="0" r="7355" t="7113"/>
          <a:stretch/>
        </p:blipFill>
        <p:spPr>
          <a:xfrm>
            <a:off x="7159114" y="3168000"/>
            <a:ext cx="3964200" cy="396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6343049" y="7417300"/>
            <a:ext cx="5596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ZBYSZKO PAPIERSKI</a:t>
            </a:r>
            <a:endParaRPr sz="24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Search Domain Lead @Brainly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Tricity JUG organizer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676598" y="1489025"/>
            <a:ext cx="1492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WHO AM I?</a:t>
            </a:r>
            <a:endParaRPr sz="42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0725" y="1595965"/>
            <a:ext cx="3964200" cy="829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00" y="2231250"/>
            <a:ext cx="4706580" cy="7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6">
            <a:alphaModFix/>
          </a:blip>
          <a:srcRect b="25427" l="-440" r="440" t="8508"/>
          <a:stretch/>
        </p:blipFill>
        <p:spPr>
          <a:xfrm>
            <a:off x="7165489" y="3168000"/>
            <a:ext cx="3964200" cy="396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415350" y="84400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Focused on next token prediction</a:t>
            </a:r>
            <a:endParaRPr/>
          </a:p>
        </p:txBody>
      </p:sp>
      <p:sp>
        <p:nvSpPr>
          <p:cNvPr id="402" name="Google Shape;402;p55"/>
          <p:cNvSpPr txBox="1"/>
          <p:nvPr>
            <p:ph type="title"/>
          </p:nvPr>
        </p:nvSpPr>
        <p:spPr>
          <a:xfrm>
            <a:off x="1110925" y="4366975"/>
            <a:ext cx="38958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sky is</a:t>
            </a:r>
            <a:endParaRPr/>
          </a:p>
        </p:txBody>
      </p:sp>
      <p:graphicFrame>
        <p:nvGraphicFramePr>
          <p:cNvPr id="403" name="Google Shape;403;p55"/>
          <p:cNvGraphicFramePr/>
          <p:nvPr/>
        </p:nvGraphicFramePr>
        <p:xfrm>
          <a:off x="4429238" y="443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{F8F154F2-5257-404E-81BE-552BE532509A}</a:tableStyleId>
              </a:tblPr>
              <a:tblGrid>
                <a:gridCol w="4373400"/>
                <a:gridCol w="464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blue</a:t>
                      </a:r>
                      <a:endParaRPr sz="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0.3</a:t>
                      </a:r>
                      <a:endParaRPr sz="5000"/>
                    </a:p>
                  </a:txBody>
                  <a:tcPr marT="91425" marB="91425" marR="91425" marL="91425"/>
                </a:tc>
              </a:tr>
              <a:tr h="98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grey</a:t>
                      </a:r>
                      <a:endParaRPr sz="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0.26</a:t>
                      </a:r>
                      <a:endParaRPr sz="5000"/>
                    </a:p>
                  </a:txBody>
                  <a:tcPr marT="91425" marB="91425" marR="91425" marL="91425"/>
                </a:tc>
              </a:tr>
              <a:tr h="91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lovely</a:t>
                      </a:r>
                      <a:endParaRPr sz="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0.2</a:t>
                      </a:r>
                      <a:endParaRPr sz="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underpants</a:t>
                      </a:r>
                      <a:endParaRPr sz="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0.0002</a:t>
                      </a:r>
                      <a:endParaRPr sz="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brutal</a:t>
                      </a:r>
                      <a:endParaRPr sz="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000"/>
                        <a:t>0.002</a:t>
                      </a:r>
                      <a:endParaRPr sz="5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600" y="1107087"/>
            <a:ext cx="14553798" cy="8072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2654350" y="7337750"/>
            <a:ext cx="1757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*BERT*</a:t>
            </a:r>
            <a:endParaRPr sz="3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(3TB)</a:t>
            </a:r>
            <a:endParaRPr sz="3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11524750" y="2511825"/>
            <a:ext cx="2914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GPT3</a:t>
            </a:r>
            <a:br>
              <a:rPr lang="en-GB" sz="6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6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(45TB)</a:t>
            </a:r>
            <a:endParaRPr sz="6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READING THE FINE PRINT UNDER LLM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17" name="Google Shape;417;p57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IV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139925" y="343625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LLMs don’t really know the truth (*)</a:t>
            </a:r>
            <a:endParaRPr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750" y="2648625"/>
            <a:ext cx="6025175" cy="63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10045250" y="9056450"/>
            <a:ext cx="6258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Herbert Paul Grice</a:t>
            </a:r>
            <a:endParaRPr sz="41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813425" y="3253750"/>
            <a:ext cx="5713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1021750" y="3779500"/>
            <a:ext cx="57138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The maxim of</a:t>
            </a:r>
            <a:r>
              <a:rPr b="1" lang="en-GB" sz="3000">
                <a:solidFill>
                  <a:schemeClr val="dk1"/>
                </a:solidFill>
              </a:rPr>
              <a:t> QUANTITY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The maxim of</a:t>
            </a:r>
            <a:r>
              <a:rPr b="1" lang="en-GB" sz="3000">
                <a:solidFill>
                  <a:schemeClr val="dk1"/>
                </a:solidFill>
              </a:rPr>
              <a:t> QUALITY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The maxim of </a:t>
            </a:r>
            <a:r>
              <a:rPr b="1" lang="en-GB" sz="3000">
                <a:solidFill>
                  <a:schemeClr val="dk1"/>
                </a:solidFill>
              </a:rPr>
              <a:t>RELATION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The maxim of</a:t>
            </a:r>
            <a:r>
              <a:rPr b="1" lang="en-GB" sz="3000">
                <a:solidFill>
                  <a:schemeClr val="dk1"/>
                </a:solidFill>
              </a:rPr>
              <a:t> MANNER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is only valid until the model was trained</a:t>
            </a:r>
            <a:endParaRPr/>
          </a:p>
        </p:txBody>
      </p:sp>
      <p:pic>
        <p:nvPicPr>
          <p:cNvPr id="432" name="Google Shape;4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7850"/>
            <a:ext cx="6275814" cy="79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9"/>
          <p:cNvSpPr txBox="1"/>
          <p:nvPr/>
        </p:nvSpPr>
        <p:spPr>
          <a:xfrm>
            <a:off x="6741625" y="5452400"/>
            <a:ext cx="7735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Photo of the current US president</a:t>
            </a:r>
            <a:endParaRPr sz="3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563187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>
            <p:ph type="title"/>
          </p:nvPr>
        </p:nvSpPr>
        <p:spPr>
          <a:xfrm>
            <a:off x="1790875" y="58992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840">
                <a:solidFill>
                  <a:schemeClr val="lt1"/>
                </a:solidFill>
              </a:rPr>
              <a:t>LLM doesn’t know what it doesn’t know</a:t>
            </a:r>
            <a:endParaRPr sz="584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2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TYING IT ALL TOGETHER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V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>
            <p:ph type="title"/>
          </p:nvPr>
        </p:nvSpPr>
        <p:spPr>
          <a:xfrm>
            <a:off x="825775" y="43892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classifies, GPT/LLaMa generates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23400" y="29474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R</a:t>
            </a:r>
            <a:r>
              <a:rPr lang="en-GB" sz="5000"/>
              <a:t>etrieval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A</a:t>
            </a:r>
            <a:r>
              <a:rPr lang="en-GB" sz="5000"/>
              <a:t>ugmented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G</a:t>
            </a:r>
            <a:r>
              <a:rPr lang="en-GB" sz="5000"/>
              <a:t>eneration</a:t>
            </a:r>
            <a:endParaRPr sz="50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496700" y="3623400"/>
            <a:ext cx="9294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Disclaimer!!</a:t>
            </a:r>
            <a:endParaRPr sz="5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Engineer, not a Machine Learning Engineer</a:t>
            </a:r>
            <a:endParaRPr sz="5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type="title"/>
          </p:nvPr>
        </p:nvSpPr>
        <p:spPr>
          <a:xfrm>
            <a:off x="623400" y="29474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R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A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200"/>
              <a:t>G</a:t>
            </a:r>
            <a:endParaRPr sz="5040"/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750" y="2003350"/>
            <a:ext cx="14531794" cy="58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6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DRAMATIS PERSONAE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73" name="Google Shape;473;p66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VI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Opensearch with KNN</a:t>
            </a:r>
            <a:endParaRPr/>
          </a:p>
        </p:txBody>
      </p:sp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rPr lang="en-GB"/>
              <a:t>Hybrid search engine, fork of Elasticsearch</a:t>
            </a:r>
            <a:endParaRPr/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75" y="4355797"/>
            <a:ext cx="18288000" cy="353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LLama 3 8b (served from ollama)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475" y="657450"/>
            <a:ext cx="76200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600" y="4205700"/>
            <a:ext cx="3800475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900" y="4205700"/>
            <a:ext cx="3800475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825" y="4205700"/>
            <a:ext cx="3800475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MiniLM</a:t>
            </a:r>
            <a:endParaRPr/>
          </a:p>
        </p:txBody>
      </p:sp>
      <p:pic>
        <p:nvPicPr>
          <p:cNvPr id="495" name="Google Shape;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125" y="2138275"/>
            <a:ext cx="9164300" cy="51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/>
        </p:nvSpPr>
        <p:spPr>
          <a:xfrm>
            <a:off x="6287100" y="3819200"/>
            <a:ext cx="5713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BERT</a:t>
            </a:r>
            <a:endParaRPr sz="3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69"/>
          <p:cNvSpPr txBox="1"/>
          <p:nvPr/>
        </p:nvSpPr>
        <p:spPr>
          <a:xfrm>
            <a:off x="9729625" y="3819200"/>
            <a:ext cx="5366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MiniLM</a:t>
            </a:r>
            <a:endParaRPr sz="3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75" y="4324138"/>
            <a:ext cx="151066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0"/>
          <p:cNvSpPr txBox="1"/>
          <p:nvPr/>
        </p:nvSpPr>
        <p:spPr>
          <a:xfrm>
            <a:off x="15691475" y="4519038"/>
            <a:ext cx="20412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4j</a:t>
            </a:r>
            <a:endParaRPr sz="1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1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DEMO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10" name="Google Shape;510;p71"/>
          <p:cNvSpPr txBox="1"/>
          <p:nvPr/>
        </p:nvSpPr>
        <p:spPr>
          <a:xfrm>
            <a:off x="4935750" y="2671198"/>
            <a:ext cx="841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PART VII</a:t>
            </a:r>
            <a:endParaRPr sz="21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11" name="Google Shape;511;p71"/>
          <p:cNvSpPr txBox="1"/>
          <p:nvPr/>
        </p:nvSpPr>
        <p:spPr>
          <a:xfrm>
            <a:off x="415351" y="228600"/>
            <a:ext cx="344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AUTHOR’S NAME SURNAME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/>
        </p:nvSpPr>
        <p:spPr>
          <a:xfrm>
            <a:off x="1305900" y="3623400"/>
            <a:ext cx="156762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think you’ll work will change dramatically considering rise of ChatGPT?”</a:t>
            </a:r>
            <a:endParaRPr i="1" sz="6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1305900" y="3623400"/>
            <a:ext cx="156762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think you’ll work will change dramatically considering rise of ChatGPT?”</a:t>
            </a:r>
            <a:endParaRPr i="1" sz="6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No, not really.</a:t>
            </a:r>
            <a:endParaRPr sz="6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THE END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28" name="Google Shape;528;p74"/>
          <p:cNvSpPr txBox="1"/>
          <p:nvPr/>
        </p:nvSpPr>
        <p:spPr>
          <a:xfrm>
            <a:off x="415351" y="228600"/>
            <a:ext cx="344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AUTHOR’S NAME SURNAME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73275" y="2057400"/>
            <a:ext cx="182148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40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534" name="Google Shape;534;p75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https://commons.wikimedia.org/wiki/File:Latin_dictionary.jpg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4"/>
              </a:rPr>
              <a:t>https://en.wikipedia.org/wiki/File:Archie_search_engine.png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5"/>
              </a:rPr>
              <a:t>https://commons.wikimedia.org/wiki/File:Donald_Trump_official_portrait.jpg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6"/>
              </a:rPr>
              <a:t>https://commons.wikimedia.org/wiki/File:Meta-Logo.png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7"/>
              </a:rPr>
              <a:t>https://python.langchain.com/docs/get_started/introduction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8"/>
              </a:rPr>
              <a:t>https://commons.wikimedia.org/wiki/File:18-08-25-%C3%85land_RRK6596a.jpg\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u="sng">
                <a:solidFill>
                  <a:schemeClr val="hlink"/>
                </a:solidFill>
                <a:hlinkClick r:id="rId9"/>
              </a:rPr>
              <a:t>https://upload.wikimedia.org/wikipedia/commons/3/37/RAG_schema.svg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4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54623" cy="99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1676575" y="3275123"/>
            <a:ext cx="1492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Add Search, you say? Sounds easy, right?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by Zbyszko Papierski</a:t>
            </a:r>
            <a:endParaRPr sz="42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1305900" y="3623400"/>
            <a:ext cx="156762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think you’ll work will change dramatically considering rise of ChatGPT?”</a:t>
            </a:r>
            <a:endParaRPr i="1" sz="6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4911650" y="439100"/>
            <a:ext cx="929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search engineering? </a:t>
            </a:r>
            <a:endParaRPr sz="5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000" y="1577275"/>
            <a:ext cx="8961900" cy="84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rainly Theme">
  <a:themeElements>
    <a:clrScheme name="Simple Light">
      <a:dk1>
        <a:srgbClr val="000000"/>
      </a:dk1>
      <a:lt1>
        <a:srgbClr val="FFFFFF"/>
      </a:lt1>
      <a:dk2>
        <a:srgbClr val="687B8C"/>
      </a:dk2>
      <a:lt2>
        <a:srgbClr val="E1EAF1"/>
      </a:lt2>
      <a:accent1>
        <a:srgbClr val="163BF3"/>
      </a:accent1>
      <a:accent2>
        <a:srgbClr val="133191"/>
      </a:accent2>
      <a:accent3>
        <a:srgbClr val="0089E3"/>
      </a:accent3>
      <a:accent4>
        <a:srgbClr val="4FB3F6"/>
      </a:accent4>
      <a:accent5>
        <a:srgbClr val="935000"/>
      </a:accent5>
      <a:accent6>
        <a:srgbClr val="FBBE2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